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9"/>
  </p:notesMasterIdLst>
  <p:handoutMasterIdLst>
    <p:handoutMasterId r:id="rId40"/>
  </p:handoutMasterIdLst>
  <p:sldIdLst>
    <p:sldId id="603" r:id="rId8"/>
    <p:sldId id="2398" r:id="rId9"/>
    <p:sldId id="2441" r:id="rId10"/>
    <p:sldId id="2462" r:id="rId11"/>
    <p:sldId id="2463" r:id="rId12"/>
    <p:sldId id="2460" r:id="rId13"/>
    <p:sldId id="2473" r:id="rId14"/>
    <p:sldId id="2474" r:id="rId15"/>
    <p:sldId id="2465" r:id="rId16"/>
    <p:sldId id="2468" r:id="rId17"/>
    <p:sldId id="2483" r:id="rId18"/>
    <p:sldId id="2484" r:id="rId19"/>
    <p:sldId id="2485" r:id="rId20"/>
    <p:sldId id="2486" r:id="rId21"/>
    <p:sldId id="2466" r:id="rId22"/>
    <p:sldId id="2467" r:id="rId23"/>
    <p:sldId id="2490" r:id="rId24"/>
    <p:sldId id="2469" r:id="rId25"/>
    <p:sldId id="2476" r:id="rId26"/>
    <p:sldId id="2477" r:id="rId27"/>
    <p:sldId id="2478" r:id="rId28"/>
    <p:sldId id="2482" r:id="rId29"/>
    <p:sldId id="2471" r:id="rId30"/>
    <p:sldId id="2472" r:id="rId31"/>
    <p:sldId id="2475" r:id="rId32"/>
    <p:sldId id="2480" r:id="rId33"/>
    <p:sldId id="2481" r:id="rId34"/>
    <p:sldId id="2487" r:id="rId35"/>
    <p:sldId id="2488" r:id="rId36"/>
    <p:sldId id="2489" r:id="rId37"/>
    <p:sldId id="2458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5664" autoAdjust="0"/>
  </p:normalViewPr>
  <p:slideViewPr>
    <p:cSldViewPr snapToGrid="0" snapToObjects="1">
      <p:cViewPr>
        <p:scale>
          <a:sx n="66" d="100"/>
          <a:sy n="66" d="100"/>
        </p:scale>
        <p:origin x="1044" y="-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2025/8/7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1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10512" TargetMode="External"/><Relationship Id="rId2" Type="http://schemas.openxmlformats.org/officeDocument/2006/relationships/hyperlink" Target="https://arxiv.org/abs/2106.09685" TargetMode="Externa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arxiv.org/abs/2012.07463" TargetMode="External"/><Relationship Id="rId4" Type="http://schemas.openxmlformats.org/officeDocument/2006/relationships/hyperlink" Target="https://arxiv.org/abs/2402.0935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0F1D627-78E0-5949-8377-F255E075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CEBC32-76CF-1241-B32A-FF03447E3DF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E9E2489-2807-1549-A531-8C703CE473B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微调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9D77FDB-1232-5B4F-ACB4-0EFCE5C03BF4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9710199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dirty="0">
                <a:solidFill>
                  <a:schemeClr val="tx2"/>
                </a:solidFill>
                <a:latin typeface="Gill Sans MT" panose="020B0502020104020203" pitchFamily="34" charset="0"/>
              </a:rPr>
              <a:t>微调算法</a:t>
            </a:r>
            <a:endParaRPr lang="zh-CN" altLang="en-US" sz="138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67290-617B-D057-F9D4-F886276E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07756E-9671-6A29-FD09-B62FD1AC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BC2B828-8EF8-FEFD-FD6E-F9732B04260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LoRA</a:t>
                </a:r>
                <a:r>
                  <a:rPr lang="zh-CN" altLang="en-US" dirty="0"/>
                  <a:t>及其一些变体方法，通常为模型中所有需要修改的权重矩阵分配相同数量的可训练参数（例如相同的秩 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）。因此，调优性能不是最优的。</a:t>
                </a:r>
                <a:endParaRPr lang="en-US" altLang="zh-CN" dirty="0"/>
              </a:p>
              <a:p>
                <a:r>
                  <a:rPr lang="en-US" altLang="zh-CN" dirty="0" err="1"/>
                  <a:t>AdaLoRA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Adaptive Budget Allocation 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：将有限的参数预算（</a:t>
                </a:r>
                <a:r>
                  <a:rPr lang="en-US" altLang="zh-CN" dirty="0"/>
                  <a:t>budget</a:t>
                </a:r>
                <a:r>
                  <a:rPr lang="zh-CN" altLang="en-US" dirty="0"/>
                  <a:t>）动态地、不均匀地分配给那些更重要的权重矩阵，从而在总参数量不变或更少的情况下，达到更好的性能。</a:t>
                </a:r>
                <a:endParaRPr lang="en-US" altLang="zh-CN" dirty="0"/>
              </a:p>
              <a:p>
                <a:r>
                  <a:rPr lang="zh-CN" altLang="en-US" dirty="0"/>
                  <a:t>基于奇异值分解（</a:t>
                </a:r>
                <a:r>
                  <a:rPr lang="en-US" altLang="zh-CN" dirty="0"/>
                  <a:t>Singular Value Decomposition 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SVD</a:t>
                </a:r>
                <a:r>
                  <a:rPr lang="zh-CN" altLang="en-US" dirty="0"/>
                  <a:t>）的参数化 ：与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不同，</a:t>
                </a:r>
                <a:r>
                  <a:rPr lang="en-US" altLang="zh-CN" dirty="0"/>
                  <a:t> AdaLoRA </a:t>
                </a:r>
                <a:r>
                  <a:rPr lang="zh-CN" altLang="en-US" dirty="0"/>
                  <a:t>采用了另一种受</a:t>
                </a:r>
                <a:r>
                  <a:rPr lang="en-US" altLang="zh-CN" dirty="0"/>
                  <a:t>SVD</a:t>
                </a:r>
                <a:r>
                  <a:rPr lang="zh-CN" altLang="en-US" dirty="0"/>
                  <a:t>启发的参数化形式。它将增量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分解</m:t>
                    </m:r>
                  </m:oMath>
                </a14:m>
                <a:r>
                  <a:rPr lang="zh-CN" altLang="en-US" dirty="0"/>
                  <a:t>为左右正交矩阵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dirty="0"/>
                  <a:t>，以及奇异值对角矩阵</a:t>
                </a:r>
                <a:r>
                  <a:rPr lang="en-US" altLang="zh-CN" dirty="0"/>
                  <a:t>Λ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BC2B828-8EF8-FEFD-FD6E-F9732B042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DCC70B1-6408-335F-6E2C-47F30F64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94" y="4534482"/>
            <a:ext cx="5200154" cy="6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7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7241-0113-2488-64BD-8DE663DA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5628E8-EA21-2E1D-CB0F-6D2DD96A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A6AD79-9F14-9D36-AB6C-D48FF8E593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SVD</a:t>
            </a:r>
            <a:r>
              <a:rPr lang="zh-CN" altLang="en-US" dirty="0"/>
              <a:t>参数化有两大优势：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通过控制对角矩阵 </a:t>
            </a:r>
            <a:r>
              <a:rPr lang="en-US" altLang="zh-CN" dirty="0"/>
              <a:t>Λ</a:t>
            </a:r>
            <a:r>
              <a:rPr lang="zh-CN" altLang="en-US" dirty="0"/>
              <a:t> 中非零元素的个数，就可以直接、精确地控制增量矩阵 </a:t>
            </a:r>
            <a:r>
              <a:rPr lang="en-US" altLang="zh-CN" dirty="0"/>
              <a:t>Δ</a:t>
            </a:r>
            <a:r>
              <a:rPr lang="zh-CN" altLang="en-US" dirty="0"/>
              <a:t> 的秩。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在 </a:t>
            </a:r>
            <a:r>
              <a:rPr lang="en-US" altLang="zh-CN" dirty="0"/>
              <a:t>LoRA </a:t>
            </a:r>
            <a:r>
              <a:rPr lang="zh-CN" altLang="en-US" dirty="0"/>
              <a:t>中，如果要降低秩，就需要移除 </a:t>
            </a:r>
            <a:r>
              <a:rPr lang="en-US" altLang="zh-CN" dirty="0"/>
              <a:t>B</a:t>
            </a:r>
            <a:r>
              <a:rPr lang="zh-CN" altLang="en-US" dirty="0"/>
              <a:t> 的一列和 </a:t>
            </a:r>
            <a:r>
              <a:rPr lang="en-US" altLang="zh-CN" dirty="0"/>
              <a:t>A</a:t>
            </a:r>
            <a:r>
              <a:rPr lang="zh-CN" altLang="en-US" dirty="0"/>
              <a:t> 的一行，被剪掉的参数完全丢失。而在 </a:t>
            </a:r>
            <a:r>
              <a:rPr lang="en-US" altLang="zh-CN" dirty="0" err="1"/>
              <a:t>AdaLoRA</a:t>
            </a:r>
            <a:r>
              <a:rPr lang="en-US" altLang="zh-CN" dirty="0"/>
              <a:t> </a:t>
            </a:r>
            <a:r>
              <a:rPr lang="zh-CN" altLang="en-US" dirty="0"/>
              <a:t>中，剪枝操作只作用于奇异值，对应的奇异向量 </a:t>
            </a:r>
            <a:r>
              <a:rPr lang="en-US" altLang="zh-CN" dirty="0"/>
              <a:t>P</a:t>
            </a:r>
            <a:r>
              <a:rPr lang="zh-CN" altLang="en-US" dirty="0"/>
              <a:t> 和 </a:t>
            </a:r>
            <a:r>
              <a:rPr lang="en-US" altLang="zh-CN" dirty="0"/>
              <a:t>Q</a:t>
            </a:r>
            <a:r>
              <a:rPr lang="zh-CN" altLang="en-US" dirty="0"/>
              <a:t> 的部分依然保留并继续训练，使训练更稳定。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0757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430BB-D271-4B99-ED52-6802D937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87F00F-AE07-CB09-6F66-07BA4652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CC0F48B-DAF8-21AA-A803-30A2745335C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AdaLoRA </a:t>
                </a:r>
                <a:r>
                  <a:rPr lang="zh-CN" altLang="en-US" dirty="0"/>
                  <a:t>设计了一套新的重要性评分机制及剪枝策略。</a:t>
                </a:r>
                <a:endParaRPr lang="en-US" altLang="zh-CN" dirty="0"/>
              </a:p>
              <a:p>
                <a:r>
                  <a:rPr lang="zh-CN" altLang="en-US" dirty="0"/>
                  <a:t>评分的基本单元是由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构成的三元组。一个三元组的重要性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/>
                          <m:t>Λ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本身的重要性、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中所有参数的平均重要性、</a:t>
                </a:r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中</a:t>
                </a:r>
                <a:r>
                  <a:rPr lang="zh-CN" altLang="en-US" dirty="0"/>
                  <a:t>所有参数的平均重要性构成。（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 代表第 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 个权重矩阵，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 代表第 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 个奇异值分量）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CC0F48B-DAF8-21AA-A803-30A274533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785503F0-B0C7-63D5-3248-90232F00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19" y="3429000"/>
            <a:ext cx="7172961" cy="12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1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5C715-7BAC-39EF-C032-CFFF4363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4ED319-220B-C75C-EC06-21352529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AA71A33-4443-2369-46DF-C9697B801AF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单个参数的重要性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dirty="0"/>
                  <a:t>采用了考虑不确定性的敏感度分数。</a:t>
                </a:r>
                <a:endParaRPr lang="en-US" altLang="zh-CN" dirty="0"/>
              </a:p>
              <a:p>
                <a:r>
                  <a:rPr lang="zh-CN" altLang="en-US" dirty="0"/>
                  <a:t>敏感度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zh-CN" altLang="en-US" dirty="0"/>
                  <a:t>：定义为“权重与梯度的乘积的绝对值”，即</a:t>
                </a:r>
                <a:endParaRPr lang="en-US" altLang="zh-CN" dirty="0"/>
              </a:p>
              <a:p>
                <a:r>
                  <a:rPr lang="en-US" altLang="zh-CN" dirty="0" err="1"/>
                  <a:t>AdaLoRA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引入了指数移动平均 </a:t>
                </a:r>
                <a:r>
                  <a:rPr lang="en-US" altLang="zh-CN" dirty="0"/>
                  <a:t>(EMA) </a:t>
                </a:r>
                <a:r>
                  <a:rPr lang="zh-CN" altLang="en-US" dirty="0"/>
                  <a:t>来平滑敏感度，并计算了不确定性项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d>
                          <m:d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，来衡量近期敏感度的波动。</a:t>
                </a:r>
                <a:endParaRPr lang="en-US" altLang="zh-CN" dirty="0"/>
              </a:p>
              <a:p>
                <a:r>
                  <a:rPr lang="zh-CN" altLang="en-US" dirty="0"/>
                  <a:t>最终的单参数重要性是平滑后的敏感度与不确定性的乘积，这使得那些持续重要且学习尚不稳定的参数获得更高的分数。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在训练过程中，</a:t>
                </a:r>
                <a:r>
                  <a:rPr lang="en-US" altLang="zh-CN" dirty="0"/>
                  <a:t>AdaLoRA </a:t>
                </a:r>
                <a:r>
                  <a:rPr lang="zh-CN" altLang="en-US" dirty="0"/>
                  <a:t>会周期性地根据当前预算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，计算三元组重要性分数，保留分数最高的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个三元组参数（保持它们的奇异值不变） ，并将其余三元组的奇异值设为零。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AA71A33-4443-2369-46DF-C9697B801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97CD21E-D366-5B35-60D9-8A6D8EB5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239" y="2013465"/>
            <a:ext cx="2746041" cy="4271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5CA6B0-4152-074B-A65C-DBC5F95F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239" y="4504646"/>
            <a:ext cx="4185921" cy="6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1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A27D1-A9DD-4092-1B72-2D09C57CD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3DD06A-6309-F4D0-F4C0-86FC2342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AdaLoRA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12C1F44-BC8B-5D8F-C9BA-D5BB70D59E4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4857750"/>
              </a:xfrm>
            </p:spPr>
            <p:txBody>
              <a:bodyPr/>
              <a:lstStyle/>
              <a:p>
                <a:r>
                  <a:rPr lang="zh-CN" altLang="en-US" dirty="0"/>
                  <a:t>为了让整个训练过程更稳定、高效而设计的策略。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AdaLoRA</a:t>
                </a:r>
                <a:r>
                  <a:rPr lang="zh-CN" altLang="en-US" dirty="0"/>
                  <a:t>定义了总预算（即保留的奇异值总数）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 </a:t>
                </a:r>
                <a:r>
                  <a:rPr lang="zh-CN" altLang="en-US" dirty="0"/>
                  <a:t>如何随训练步数 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 变化。</a:t>
                </a:r>
                <a:endParaRPr lang="en-US" altLang="zh-CN" dirty="0"/>
              </a:p>
              <a:p>
                <a:r>
                  <a:rPr lang="zh-CN" altLang="en-US" dirty="0"/>
                  <a:t>调度策略分为三个阶段：</a:t>
                </a:r>
                <a:endParaRPr lang="en-US" altLang="zh-CN" dirty="0"/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zh-CN" altLang="en-US" b="1" dirty="0"/>
                  <a:t>热身阶段 </a:t>
                </a:r>
                <a:r>
                  <a:rPr lang="en-US" altLang="zh-CN" dirty="0"/>
                  <a:t>(Warm-up)</a:t>
                </a:r>
                <a:r>
                  <a:rPr lang="zh-CN" altLang="en-US" dirty="0"/>
                  <a:t>：训练开始时，设置一个比最终目标预算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更高的初始预算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。这允许模型在初期探索更广阔的参数空间，让更多的奇异值分量参与训练，从而更准确地评估它们的重要性。</a:t>
                </a:r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zh-CN" altLang="en-US" b="1" dirty="0"/>
                  <a:t>预算削减阶段 </a:t>
                </a:r>
                <a:r>
                  <a:rPr lang="en-US" altLang="zh-CN" dirty="0"/>
                  <a:t>(Budget Pruning)</a:t>
                </a:r>
                <a:r>
                  <a:rPr lang="zh-CN" altLang="en-US" dirty="0"/>
                  <a:t>：在热身结束后，采用一个三次函数将预算从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平滑地降低到最终的目标预算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457200" indent="-457200">
                  <a:buFont typeface="+mj-ea"/>
                  <a:buAutoNum type="circleNumDbPlain"/>
                </a:pPr>
                <a:r>
                  <a:rPr lang="zh-CN" altLang="en-US" b="1" dirty="0"/>
                  <a:t>微调阶段 </a:t>
                </a:r>
                <a:r>
                  <a:rPr lang="en-US" altLang="zh-CN" dirty="0"/>
                  <a:t>(Fine-tuning)</a:t>
                </a:r>
                <a:r>
                  <a:rPr lang="zh-CN" altLang="en-US" dirty="0"/>
                  <a:t>：当预算达到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后，保持预算不变，继续训练模型，直到收敛。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12C1F44-BC8B-5D8F-C9BA-D5BB70D59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4857750"/>
              </a:xfrm>
              <a:blipFill>
                <a:blip r:embed="rId2"/>
                <a:stretch>
                  <a:fillRect l="-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66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0628-3894-7214-BB10-21A7E0AF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F170B4-1685-F9F7-BCF1-E53CD09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633F69-F4CD-AB8A-D8BD-E43F802A4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687666" cy="4654550"/>
          </a:xfrm>
        </p:spPr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，</a:t>
            </a:r>
            <a:r>
              <a:rPr lang="en-US" altLang="zh-CN" dirty="0"/>
              <a:t>Weight-Decomposed Low-Rank</a:t>
            </a:r>
            <a:r>
              <a:rPr lang="zh-CN" altLang="en-US" dirty="0"/>
              <a:t>：</a:t>
            </a:r>
            <a:r>
              <a:rPr lang="en-US" altLang="zh-CN" dirty="0" err="1"/>
              <a:t>DoRA</a:t>
            </a:r>
            <a:r>
              <a:rPr lang="zh-CN" altLang="en-US" dirty="0"/>
              <a:t>将预训练的权重分解为量级和方向两部分进行微调，特别是采用</a:t>
            </a:r>
            <a:r>
              <a:rPr lang="en-US" altLang="zh-CN" dirty="0" err="1"/>
              <a:t>LoRA</a:t>
            </a:r>
            <a:r>
              <a:rPr lang="zh-CN" altLang="en-US" dirty="0"/>
              <a:t>进行方向部分的更新，以有效地减少可训练参数的数量，实现了与</a:t>
            </a:r>
            <a:r>
              <a:rPr lang="en-US" altLang="zh-CN" dirty="0"/>
              <a:t>FT</a:t>
            </a:r>
            <a:r>
              <a:rPr lang="zh-CN" altLang="en-US" dirty="0"/>
              <a:t>（</a:t>
            </a:r>
            <a:r>
              <a:rPr lang="en-US" altLang="zh-CN" dirty="0"/>
              <a:t>Full Fine-tuning</a:t>
            </a:r>
            <a:r>
              <a:rPr lang="zh-CN" altLang="en-US" dirty="0"/>
              <a:t>）非常相似的学习能力。</a:t>
            </a:r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40C869B-61E1-D5A0-99F9-0583156B8815}"/>
              </a:ext>
            </a:extLst>
          </p:cNvPr>
          <p:cNvGrpSpPr/>
          <p:nvPr/>
        </p:nvGrpSpPr>
        <p:grpSpPr>
          <a:xfrm>
            <a:off x="5473861" y="1304676"/>
            <a:ext cx="6393019" cy="4994910"/>
            <a:chOff x="1645130" y="558414"/>
            <a:chExt cx="8920481" cy="663919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0EBCF56-9EE5-7B1F-8261-082F096BA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2403" y="558414"/>
              <a:ext cx="8771955" cy="318307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8F893ED-D697-2659-AC2E-93B2ADB1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5130" y="3798051"/>
              <a:ext cx="8920481" cy="3399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76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3335-1C55-DD6F-C46C-35771868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81B3E4-22A4-0B70-BEB3-0AA7374C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44433F7-FC2F-74AA-1E8F-BF7A9A132C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预训练的权重已经包含了适合下游任务的大量知识，所以仅仅对于量级和方向中的某一个进行较大幅度的更新，就已经足够了。</a:t>
                </a:r>
                <a:endParaRPr lang="en-US" altLang="zh-CN" dirty="0"/>
              </a:p>
              <a:p>
                <a:r>
                  <a:rPr lang="en-US" altLang="zh-CN" dirty="0" err="1"/>
                  <a:t>DoRA</a:t>
                </a:r>
                <a:r>
                  <a:rPr lang="zh-CN" altLang="en-US" dirty="0"/>
                  <a:t>限制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只专注于方向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适应，同时允许量级幅度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可调，与原始方法相比简化了任务，在原始方法中，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需要学习两个幅度的调整。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44433F7-FC2F-74AA-1E8F-BF7A9A132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9BAD4A6-BAB9-F6EB-7B26-DD42DD1A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305" y="3857625"/>
            <a:ext cx="5002795" cy="8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9F900-22C0-CCEE-2E4B-A0A16F38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72A11-14FB-75F1-B9D8-933B7C4D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DoRA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99BFEC5-947B-EE35-5A94-C38073C0BA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对于两个微调维度量级变化量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以及方向变化量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进行深度的分析：</a:t>
                </a:r>
                <a:endParaRPr lang="en-US" altLang="zh-CN" dirty="0"/>
              </a:p>
              <a:p>
                <a:r>
                  <a:rPr lang="zh-CN" altLang="en-US" dirty="0"/>
                  <a:t>在中间步骤中，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表现出一致的正斜率趋势，这表明方向和量级的变化之间存在正比关系。</a:t>
                </a:r>
                <a:endParaRPr lang="en-US" altLang="zh-CN" dirty="0"/>
              </a:p>
              <a:p>
                <a:r>
                  <a:rPr lang="zh-CN" altLang="en-US" dirty="0"/>
                  <a:t>相比之下，全量微调（</a:t>
                </a:r>
                <a:r>
                  <a:rPr lang="en-US" altLang="zh-CN" dirty="0"/>
                  <a:t> Full Fine-tuning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FT</a:t>
                </a:r>
                <a:r>
                  <a:rPr lang="zh-CN" altLang="en-US" dirty="0"/>
                  <a:t>）表现出更多样的学习模式，斜率相对为负。</a:t>
                </a:r>
                <a:r>
                  <a:rPr lang="en-US" altLang="zh-CN" dirty="0"/>
                  <a:t>FT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之间的这种区别反映了它们各自的学习能力。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倾向于按比例增加或减少量级和方向更新，但它缺乏进行更细微调整的细微能力。</a:t>
                </a:r>
                <a:endParaRPr lang="en-US" altLang="zh-CN" dirty="0"/>
              </a:p>
              <a:p>
                <a:r>
                  <a:rPr lang="zh-CN" altLang="en-US" dirty="0"/>
                  <a:t>而</a:t>
                </a:r>
                <a:r>
                  <a:rPr lang="en-US" altLang="zh-CN" dirty="0" err="1"/>
                  <a:t>DoRA</a:t>
                </a:r>
                <a:r>
                  <a:rPr lang="zh-CN" altLang="en-US" dirty="0"/>
                  <a:t>的行为更符合</a:t>
                </a:r>
                <a:r>
                  <a:rPr lang="en-US" altLang="zh-CN" dirty="0"/>
                  <a:t>FT</a:t>
                </a:r>
                <a:r>
                  <a:rPr lang="zh-CN" altLang="en-US" dirty="0"/>
                  <a:t>的学习模式，能够执行更轻微的方向变化和更显著的量级变化。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99BFEC5-947B-EE35-5A94-C38073C0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31C4452E-328F-490D-A30C-241EC68C8C3D}"/>
              </a:ext>
            </a:extLst>
          </p:cNvPr>
          <p:cNvGrpSpPr/>
          <p:nvPr/>
        </p:nvGrpSpPr>
        <p:grpSpPr>
          <a:xfrm>
            <a:off x="726224" y="4467614"/>
            <a:ext cx="10846904" cy="2060431"/>
            <a:chOff x="552970" y="2449466"/>
            <a:chExt cx="10073512" cy="182583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DAF2891-7361-E785-29E3-B76FDDCB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70" y="2449466"/>
              <a:ext cx="3240000" cy="181059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F8EB844-FEE0-B9E1-6A4C-2126160E0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8937" y="2464707"/>
              <a:ext cx="3240000" cy="181059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E209B18-20D0-6188-445F-F4874285F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6482" y="2478263"/>
              <a:ext cx="3240000" cy="1781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1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2ABA7-26F1-1911-F49F-7DBDB59AE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BD54F5D-A701-1702-380F-2ECF6AD10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06.</a:t>
            </a:r>
            <a:r>
              <a:rPr lang="zh-CN" altLang="en-US" dirty="0"/>
              <a:t> </a:t>
            </a:r>
            <a:r>
              <a:rPr lang="en-US" altLang="zh-CN" dirty="0"/>
              <a:t>Selective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en-US" altLang="zh-CN" sz="4000" dirty="0" err="1"/>
              <a:t>Unstructural</a:t>
            </a:r>
            <a:r>
              <a:rPr lang="en-US" altLang="zh-CN" sz="4000" dirty="0"/>
              <a:t> Masking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1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E06AA-7C4A-0B76-E4A1-A463A39C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1942FF1-FB38-6FF9-195E-47E762AA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A3F418-0BD1-F565-4CE8-A6F4CECE8D5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U-Diff-Pruning</a:t>
                </a:r>
                <a:r>
                  <a:rPr lang="zh-CN" altLang="en-US" dirty="0"/>
                  <a:t>（无结构差分剪枝）：对于每个新任务，学习一个非常稀疏的“差分向量”（</a:t>
                </a:r>
                <a:r>
                  <a:rPr lang="en-US" altLang="zh-CN" dirty="0"/>
                  <a:t>diff vector</a:t>
                </a:r>
                <a:r>
                  <a:rPr lang="zh-CN" altLang="en-US" dirty="0"/>
                  <a:t>）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，这个向量被加到原始参数上，从而使模型适应新任务。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为了鼓励稀疏性，最直接的方法是惩罚中非零元素的数量。这个数量由</a:t>
                </a:r>
                <a:r>
                  <a:rPr lang="en-US" altLang="zh-CN" dirty="0"/>
                  <a:t>L0</a:t>
                </a:r>
                <a:r>
                  <a:rPr lang="zh-CN" altLang="en-US" dirty="0"/>
                  <a:t>范数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  <a:r>
                  <a:rPr lang="zh-CN" altLang="en-US" dirty="0"/>
                  <a:t>来度量。因此，优化目标变成了：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然而，</a:t>
                </a:r>
                <a:r>
                  <a:rPr lang="en-US" altLang="zh-CN" dirty="0"/>
                  <a:t>L0</a:t>
                </a:r>
                <a:r>
                  <a:rPr lang="zh-CN" altLang="en-US" dirty="0"/>
                  <a:t>范数是不可导的，所以不能直接用梯度下降法来优化，这是剪枝领域的经典难题。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A3F418-0BD1-F565-4CE8-A6F4CECE8D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3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F75DBA9-5739-6E6F-7EAB-B349E7ED88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528660"/>
              </p:ext>
            </p:extLst>
          </p:nvPr>
        </p:nvGraphicFramePr>
        <p:xfrm>
          <a:off x="4514850" y="2193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2193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A46AD22D-267D-4A37-7046-B478D8B2F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849" y="2405456"/>
            <a:ext cx="2217551" cy="4934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6E9E64B-9661-32A6-BB60-92497415F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908" y="3921626"/>
            <a:ext cx="6794964" cy="8107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14FEE7-9ED2-4154-3C94-89E78839D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700" y="4690878"/>
            <a:ext cx="5547361" cy="11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-US" altLang="zh-CN" dirty="0" err="1">
                <a:latin typeface="Gill Sans MT" panose="020B0502020104020203" pitchFamily="34" charset="0"/>
              </a:rPr>
              <a:t>LoRA</a:t>
            </a:r>
            <a:r>
              <a:rPr lang="zh-CN" altLang="en-US" dirty="0">
                <a:latin typeface="Gill Sans MT" panose="020B0502020104020203" pitchFamily="34" charset="0"/>
              </a:rPr>
              <a:t> 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FFD4-5E4C-F0BD-2694-81A81F40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461CEDC-EB8D-D2F8-7F49-0189391B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F250F1-068B-05A1-86A5-0F33C1DE154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为了解决</a:t>
                </a:r>
                <a:r>
                  <a:rPr lang="en-US" altLang="zh-CN" dirty="0"/>
                  <a:t>L0</a:t>
                </a:r>
                <a:r>
                  <a:rPr lang="zh-CN" altLang="en-US" dirty="0"/>
                  <a:t>范数不可导的问题，进行</a:t>
                </a:r>
                <a:r>
                  <a:rPr lang="en-US" altLang="zh-CN" dirty="0"/>
                  <a:t>L0</a:t>
                </a:r>
                <a:r>
                  <a:rPr lang="zh-CN" altLang="en-US" dirty="0"/>
                  <a:t>范数的可微近似。 </a:t>
                </a:r>
                <a:endParaRPr lang="en-US" altLang="zh-CN" dirty="0"/>
              </a:p>
              <a:p>
                <a:r>
                  <a:rPr lang="zh-CN" altLang="en-US" dirty="0"/>
                  <a:t>分解差分向量：将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分解为一个掩码向量 </a:t>
                </a:r>
                <a:r>
                  <a:rPr lang="en-US" altLang="zh-CN" dirty="0"/>
                  <a:t>(mask vector)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和一个潜在权重向量 </a:t>
                </a:r>
                <a:r>
                  <a:rPr lang="en-US" altLang="zh-CN" dirty="0"/>
                  <a:t>(potential weight vector)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的逐元素乘积。</a:t>
                </a:r>
                <a:endParaRPr lang="en-US" altLang="zh-CN" dirty="0"/>
              </a:p>
              <a:p>
                <a:endParaRPr lang="en-US" altLang="zh-CN" b="1" dirty="0"/>
              </a:p>
              <a:p>
                <a:r>
                  <a:rPr lang="zh-CN" altLang="en-US" dirty="0"/>
                  <a:t>其中，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表示一个稠密的、可学习的原始参数向量；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表示一个理想情况下由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组成的二元掩码，决定了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中的哪些元素被“激活”。若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，即实现了剪枝。</a:t>
                </a:r>
                <a:endParaRPr lang="en-US" altLang="zh-CN" dirty="0"/>
              </a:p>
              <a:p>
                <a:endParaRPr lang="zh-CN" altLang="en-US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8F250F1-068B-05A1-86A5-0F33C1DE1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B29B14A-21E1-053A-F334-5522581FEB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422835"/>
              </p:ext>
            </p:extLst>
          </p:nvPr>
        </p:nvGraphicFramePr>
        <p:xfrm>
          <a:off x="4514850" y="2193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2193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DC5FB4B3-B9F9-AA15-03C0-8C0B68F07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0" y="2954812"/>
            <a:ext cx="2630959" cy="57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C1785-BEE3-D405-6978-91C30CB9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39882D-A8AB-3C89-3639-AB7C372C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6772FC6-ADCA-ABCC-B122-7CD44A0D70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此时的二元掩码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仍是不可微分的，为了对其进行松弛，进行</a:t>
                </a:r>
                <a:r>
                  <a:rPr lang="en-US" altLang="zh-CN" dirty="0"/>
                  <a:t>Hard-Concrete distribution</a:t>
                </a:r>
                <a:r>
                  <a:rPr lang="zh-CN" altLang="en-US" dirty="0"/>
                  <a:t>操作：</a:t>
                </a:r>
                <a:endParaRPr lang="en-US" altLang="zh-CN" dirty="0"/>
              </a:p>
              <a:p>
                <a:r>
                  <a:rPr lang="zh-CN" altLang="en-US" dirty="0"/>
                  <a:t>先为每个参数引入一个可学习的“概率”参数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控制了第</a:t>
                </a:r>
                <a14:m>
                  <m:oMath xmlns:m="http://schemas.openxmlformats.org/officeDocument/2006/math">
                    <m:r>
                      <a:rPr lang="zh-CN" altLang="en-US" smtClean="0"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r>
                  <a:rPr lang="zh-CN" altLang="en-US" dirty="0"/>
                  <a:t>个参数是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还是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的倾向。</a:t>
                </a:r>
                <a:endParaRPr lang="en-US" altLang="zh-CN" dirty="0"/>
              </a:p>
              <a:p>
                <a:r>
                  <a:rPr lang="zh-CN" altLang="en-US" dirty="0"/>
                  <a:t>从一个标准的均匀分布中采样一个随机数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转化为一个服从逻辑分布的连续随机变量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其值受到随机噪声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和可学习参数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的共同影响。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6772FC6-ADCA-ABCC-B122-7CD44A0D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7875BE9-6DC9-1C33-97BB-F8A906F5B0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2184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B29B14A-21E1-053A-F334-5522581FE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2184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E419B06C-3875-E75F-D5CB-EF77FD1C0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581" y="3317818"/>
            <a:ext cx="2051624" cy="4578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A62C5EE-E058-4417-C452-D071DAC56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1" y="5151107"/>
            <a:ext cx="5913120" cy="4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DD93-D20A-B607-B2AD-1E100C9BD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539B73-5C10-1C5A-776F-AADFC5E1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AD0653E-A0F7-3C17-7F16-BB36D839F63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分布总是在 </a:t>
                </a:r>
                <a:r>
                  <a:rPr lang="en-US" altLang="zh-CN" dirty="0"/>
                  <a:t>(0, 1) </a:t>
                </a:r>
                <a:r>
                  <a:rPr lang="zh-CN" altLang="en-US" dirty="0"/>
                  <a:t>开区间内，永远不会正好等于 </a:t>
                </a:r>
                <a:r>
                  <a:rPr lang="en-US" altLang="zh-CN" dirty="0"/>
                  <a:t>0 </a:t>
                </a:r>
                <a:r>
                  <a:rPr lang="zh-CN" altLang="en-US" dirty="0"/>
                  <a:t>或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。这对于实现真正的剪枝（即参数正好为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）是不利的。</a:t>
                </a:r>
                <a:endParaRPr lang="en-US" altLang="zh-CN" dirty="0"/>
              </a:p>
              <a:p>
                <a:r>
                  <a:rPr lang="zh-CN" altLang="en-US" dirty="0"/>
                  <a:t>因此，</a:t>
                </a:r>
                <a:r>
                  <a:rPr lang="en-US" altLang="zh-CN" dirty="0"/>
                  <a:t> Hard-Concrete</a:t>
                </a:r>
                <a:r>
                  <a:rPr lang="zh-CN" altLang="en-US" dirty="0"/>
                  <a:t>先将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拉伸到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区间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再</m:t>
                    </m:r>
                  </m:oMath>
                </a14:m>
                <a:r>
                  <a:rPr lang="zh-CN" altLang="en-US" dirty="0"/>
                  <a:t>进行裁剪，将</a:t>
                </a:r>
                <a:r>
                  <a:rPr lang="en-US" altLang="zh-CN" dirty="0"/>
                  <a:t>[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]</a:t>
                </a:r>
                <a:r>
                  <a:rPr lang="zh-CN" altLang="en-US" dirty="0"/>
                  <a:t>区间外的值置为确定的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此时，正则项可微，目标函数修正为：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使用修正的目标函数，即可实现学习稀疏的差分向量的目标。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AD0653E-A0F7-3C17-7F16-BB36D839F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84C9D08-AC9F-E693-0E81-4A7A8551A7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2184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7875BE9-6DC9-1C33-97BB-F8A906F5B0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2184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6BF3D828-6EC4-AF90-4E25-05BD4B7AB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918" y="3365828"/>
            <a:ext cx="2829762" cy="41799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CBBF9A7-C6AF-5BCA-A8EF-0CCFD2492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918" y="3943930"/>
            <a:ext cx="3032962" cy="3650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9CA4811-E1F2-12B6-30CE-3B0377E8C1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127"/>
          <a:stretch>
            <a:fillRect/>
          </a:stretch>
        </p:blipFill>
        <p:spPr>
          <a:xfrm>
            <a:off x="2036263" y="4992475"/>
            <a:ext cx="7178857" cy="7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8BD48-66B3-6F2E-9369-BC2AE90C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1C5BE4-0BFA-FD72-A361-A2CC73E6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E4DF84E-C069-E190-BF65-29542DBC81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SARA</a:t>
            </a:r>
            <a:r>
              <a:rPr lang="zh-CN" altLang="en-US" dirty="0"/>
              <a:t>，</a:t>
            </a:r>
            <a:r>
              <a:rPr lang="en-US" altLang="zh-CN" dirty="0"/>
              <a:t>Sparse Low-Rank Adaptation</a:t>
            </a:r>
            <a:r>
              <a:rPr lang="zh-CN" altLang="en-US" dirty="0"/>
              <a:t>：受到剪枝的启发，在评估参数重要性后，不将影响低的参数剪掉，而是用利用这些暂时不重要的参数进行下游任务的训练。换句话说，就是优化稀疏权矩阵（不重要参数矩阵）来学习特定任务的知识。</a:t>
            </a: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64F4A56-F19B-DCD5-3157-C0A22A116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94343"/>
              </p:ext>
            </p:extLst>
          </p:nvPr>
        </p:nvGraphicFramePr>
        <p:xfrm>
          <a:off x="5008605" y="3390050"/>
          <a:ext cx="1846740" cy="1843200"/>
        </p:xfrm>
        <a:graphic>
          <a:graphicData uri="http://schemas.openxmlformats.org/drawingml/2006/table">
            <a:tbl>
              <a:tblPr bandRow="1">
                <a:tableStyleId>{72833802-FEF1-4C79-8D5D-14CF1EAF98D9}</a:tableStyleId>
              </a:tblPr>
              <a:tblGrid>
                <a:gridCol w="461685">
                  <a:extLst>
                    <a:ext uri="{9D8B030D-6E8A-4147-A177-3AD203B41FA5}">
                      <a16:colId xmlns:a16="http://schemas.microsoft.com/office/drawing/2014/main" val="2733016423"/>
                    </a:ext>
                  </a:extLst>
                </a:gridCol>
                <a:gridCol w="461685">
                  <a:extLst>
                    <a:ext uri="{9D8B030D-6E8A-4147-A177-3AD203B41FA5}">
                      <a16:colId xmlns:a16="http://schemas.microsoft.com/office/drawing/2014/main" val="3478805848"/>
                    </a:ext>
                  </a:extLst>
                </a:gridCol>
                <a:gridCol w="461685">
                  <a:extLst>
                    <a:ext uri="{9D8B030D-6E8A-4147-A177-3AD203B41FA5}">
                      <a16:colId xmlns:a16="http://schemas.microsoft.com/office/drawing/2014/main" val="1425169916"/>
                    </a:ext>
                  </a:extLst>
                </a:gridCol>
                <a:gridCol w="461685">
                  <a:extLst>
                    <a:ext uri="{9D8B030D-6E8A-4147-A177-3AD203B41FA5}">
                      <a16:colId xmlns:a16="http://schemas.microsoft.com/office/drawing/2014/main" val="402651653"/>
                    </a:ext>
                  </a:extLst>
                </a:gridCol>
              </a:tblGrid>
              <a:tr h="4608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9101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92227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419611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916698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6E3ED864-0BC1-1423-B0BB-2E394159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4394" r="4836" b="4850"/>
          <a:stretch>
            <a:fillRect/>
          </a:stretch>
        </p:blipFill>
        <p:spPr>
          <a:xfrm>
            <a:off x="6397844" y="3396400"/>
            <a:ext cx="448919" cy="4484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69F0E27-96EC-2FAA-F8B7-F05A1FA2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4394" r="4836" b="4850"/>
          <a:stretch>
            <a:fillRect/>
          </a:stretch>
        </p:blipFill>
        <p:spPr>
          <a:xfrm>
            <a:off x="5475631" y="4319216"/>
            <a:ext cx="448918" cy="4484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2D8AF3E-6823-3B9F-1844-0F2A0329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4394" r="4836" b="4850"/>
          <a:stretch>
            <a:fillRect/>
          </a:stretch>
        </p:blipFill>
        <p:spPr>
          <a:xfrm>
            <a:off x="6397845" y="4778430"/>
            <a:ext cx="448918" cy="4484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E934C3-6FA1-6CC1-4E9B-F3914FD6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90" t="4394" r="4836" b="4850"/>
          <a:stretch>
            <a:fillRect/>
          </a:stretch>
        </p:blipFill>
        <p:spPr>
          <a:xfrm>
            <a:off x="5013369" y="4780016"/>
            <a:ext cx="448918" cy="448469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ADCC844-700A-227B-F1CB-C89260F50DE0}"/>
              </a:ext>
            </a:extLst>
          </p:cNvPr>
          <p:cNvSpPr/>
          <p:nvPr/>
        </p:nvSpPr>
        <p:spPr>
          <a:xfrm>
            <a:off x="2714211" y="4118305"/>
            <a:ext cx="1164656" cy="386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502C5FF-67CB-E758-F792-D6032DF1DA2B}"/>
              </a:ext>
            </a:extLst>
          </p:cNvPr>
          <p:cNvSpPr/>
          <p:nvPr/>
        </p:nvSpPr>
        <p:spPr>
          <a:xfrm>
            <a:off x="8056570" y="4118306"/>
            <a:ext cx="1164656" cy="386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E71A395-9AFF-5BB4-60FE-92B8BCAD920D}"/>
              </a:ext>
            </a:extLst>
          </p:cNvPr>
          <p:cNvGrpSpPr/>
          <p:nvPr/>
        </p:nvGrpSpPr>
        <p:grpSpPr>
          <a:xfrm>
            <a:off x="2541530" y="5760295"/>
            <a:ext cx="2934101" cy="448469"/>
            <a:chOff x="3398330" y="6075351"/>
            <a:chExt cx="2934101" cy="44846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54975A4-B331-C4EE-9D79-2C728E6C9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990" t="4394" r="4836" b="4850"/>
            <a:stretch>
              <a:fillRect/>
            </a:stretch>
          </p:blipFill>
          <p:spPr>
            <a:xfrm>
              <a:off x="3398330" y="6075351"/>
              <a:ext cx="448918" cy="44846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4E3AAC5-0AB9-6EE7-F1C1-CCE0D4381C9B}"/>
                </a:ext>
              </a:extLst>
            </p:cNvPr>
            <p:cNvSpPr txBox="1"/>
            <p:nvPr/>
          </p:nvSpPr>
          <p:spPr>
            <a:xfrm>
              <a:off x="3963449" y="6148808"/>
              <a:ext cx="236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Trainable parameters</a:t>
              </a:r>
              <a:endParaRPr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773130-81AE-4CE7-EE4E-AB674BFA2BC8}"/>
              </a:ext>
            </a:extLst>
          </p:cNvPr>
          <p:cNvGrpSpPr/>
          <p:nvPr/>
        </p:nvGrpSpPr>
        <p:grpSpPr>
          <a:xfrm>
            <a:off x="5931975" y="5749503"/>
            <a:ext cx="4387726" cy="453581"/>
            <a:chOff x="6666116" y="6098947"/>
            <a:chExt cx="4387726" cy="45358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DC448F-BF42-AE52-22E3-ECAA1631A4F6}"/>
                </a:ext>
              </a:extLst>
            </p:cNvPr>
            <p:cNvSpPr/>
            <p:nvPr/>
          </p:nvSpPr>
          <p:spPr>
            <a:xfrm>
              <a:off x="6666116" y="6098947"/>
              <a:ext cx="448918" cy="4489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537CDBA-8B8E-2D3A-5ABB-34EADAEB1466}"/>
                </a:ext>
              </a:extLst>
            </p:cNvPr>
            <p:cNvSpPr txBox="1"/>
            <p:nvPr/>
          </p:nvSpPr>
          <p:spPr>
            <a:xfrm>
              <a:off x="7227153" y="6183196"/>
              <a:ext cx="3826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Frozen parameters without gradient</a:t>
              </a:r>
              <a:endParaRPr lang="zh-CN" altLang="en-US" dirty="0"/>
            </a:p>
          </p:txBody>
        </p:sp>
      </p:grpSp>
      <p:sp>
        <p:nvSpPr>
          <p:cNvPr id="26" name="箭头: 右 25">
            <a:extLst>
              <a:ext uri="{FF2B5EF4-FFF2-40B4-BE49-F238E27FC236}">
                <a16:creationId xmlns:a16="http://schemas.microsoft.com/office/drawing/2014/main" id="{9CC2AFAE-C3E6-226F-3F6D-5D4D7AAB5434}"/>
              </a:ext>
            </a:extLst>
          </p:cNvPr>
          <p:cNvSpPr/>
          <p:nvPr/>
        </p:nvSpPr>
        <p:spPr>
          <a:xfrm>
            <a:off x="4227335" y="4185419"/>
            <a:ext cx="635000" cy="19334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518AD2C0-A28D-D429-91EB-E8CE35D2A693}"/>
              </a:ext>
            </a:extLst>
          </p:cNvPr>
          <p:cNvSpPr/>
          <p:nvPr/>
        </p:nvSpPr>
        <p:spPr>
          <a:xfrm>
            <a:off x="7141877" y="4222544"/>
            <a:ext cx="635000" cy="19334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1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FDA2-94D4-B74B-9E40-DFE83EDD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4B0957-FCAC-C038-567B-DCDB8B8B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279A0DC-D5D0-B015-9897-B4F1C40191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模型的大多数参数值都在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的附近。设定一个阈值，权重绝对值低于这个阈值的参数被置为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。实验证明，</a:t>
                </a:r>
                <a:r>
                  <a:rPr lang="en-US" altLang="zh-CN" dirty="0"/>
                  <a:t>5e-4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1e-3</a:t>
                </a:r>
                <a:r>
                  <a:rPr lang="zh-CN" altLang="en-US" dirty="0"/>
                  <a:t>的阈值下，置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操作对模型原始能力的影响微乎其微，也就是说，绝对值低于阈值的参数是无效（不重要）参数。</a:t>
                </a:r>
                <a:endParaRPr lang="en-US" altLang="zh-CN" dirty="0"/>
              </a:p>
              <a:p>
                <a:r>
                  <a:rPr lang="zh-CN" altLang="en-US" dirty="0"/>
                  <a:t>实验证明，由于训练过程的随机性而导致的初始无效参数，大部分随着训练时间的推移变得有效，可以利用这些暂时无效的参数来微调预训练的模型。</a:t>
                </a:r>
                <a:endParaRPr lang="en-US" altLang="zh-CN" dirty="0"/>
              </a:p>
              <a:p>
                <a:r>
                  <a:rPr lang="zh-CN" altLang="en-US" dirty="0"/>
                  <a:t>对潜在有效参数（初始无效参数）进行微调：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dirty="0">
                        <a:latin typeface="Cambria Math" panose="02040503050406030204" pitchFamily="18" charset="0"/>
                      </a:rPr>
                      <m:t>是掩码矩阵，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dirty="0"/>
                  <a:t>为潜在有效参数矩阵。梯度、更新只涉及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SARA</a:t>
                </a:r>
                <a:r>
                  <a:rPr lang="zh-CN" altLang="en-US" dirty="0"/>
                  <a:t>微调方法很好的利用了初始无效参数，将这部分看似“无效”的参数重新利用起来，使其在下游任务微调中发挥作用。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279A0DC-D5D0-B015-9897-B4F1C4019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500" b="-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E5B09D1-18A4-E873-98EE-FD2A1CDE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81" y="4001168"/>
            <a:ext cx="4675667" cy="8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4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88D9-78DB-417D-3457-687CC9C3F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72FBCB5-C497-9936-BA41-8D86143734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07.</a:t>
            </a:r>
            <a:r>
              <a:rPr lang="zh-CN" altLang="en-US" dirty="0"/>
              <a:t> </a:t>
            </a:r>
            <a:r>
              <a:rPr lang="en-US" altLang="zh-CN" dirty="0"/>
              <a:t>Selective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en-US" altLang="zh-CN" sz="4000" dirty="0"/>
              <a:t>Structural Masking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7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36EC7-127C-6D9D-F983-0E2B1CE0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30A5BB-0DBC-FB5E-D2C6-08D12A17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20FBA5-A704-0976-D52E-2C33771E60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S-Diff-Pruning</a:t>
            </a:r>
            <a:r>
              <a:rPr lang="zh-CN" altLang="en-US" dirty="0"/>
              <a:t>（</a:t>
            </a:r>
            <a:r>
              <a:rPr lang="en-US" altLang="zh-CN" dirty="0"/>
              <a:t>Structural Diff-Pruning </a:t>
            </a:r>
            <a:r>
              <a:rPr lang="zh-CN" altLang="en-US" dirty="0"/>
              <a:t>）：基于上一小节的基础方法</a:t>
            </a:r>
            <a:r>
              <a:rPr lang="en-US" altLang="zh-CN" dirty="0"/>
              <a:t>U-Diff-Pruning</a:t>
            </a:r>
            <a:r>
              <a:rPr lang="zh-CN" altLang="en-US" dirty="0"/>
              <a:t>（ </a:t>
            </a:r>
            <a:r>
              <a:rPr lang="en-US" altLang="zh-CN" dirty="0" err="1"/>
              <a:t>Unstructural</a:t>
            </a:r>
            <a:r>
              <a:rPr lang="en-US" altLang="zh-CN" dirty="0"/>
              <a:t> Diff-Pruning </a:t>
            </a:r>
            <a:r>
              <a:rPr lang="zh-CN" altLang="en-US" dirty="0"/>
              <a:t>）拓展而来。</a:t>
            </a:r>
            <a:endParaRPr lang="en-US" altLang="zh-CN" dirty="0"/>
          </a:p>
          <a:p>
            <a:r>
              <a:rPr lang="en-US" altLang="zh-CN" dirty="0"/>
              <a:t>U-Diff-Pruning</a:t>
            </a:r>
            <a:r>
              <a:rPr lang="zh-CN" altLang="en-US" dirty="0"/>
              <a:t>是独立地决定每个参数是否被剪枝。但模型中的参数通常是有结构的（例如，一个权重矩阵或一个偏置向量）。结构化剪枝的思想是，要剪就一起剪掉整个结构。</a:t>
            </a:r>
            <a:endParaRPr lang="en-US" altLang="zh-CN" dirty="0"/>
          </a:p>
          <a:p>
            <a:r>
              <a:rPr lang="zh-CN" altLang="en-US" dirty="0"/>
              <a:t>这鼓励模型将整个参数块（如某个注意力头的权重矩阵）完整保留或完整剪枝，实验证明这种结构化的方法性能更好。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A69B46-5BD9-7EC0-8749-365BE812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7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25F2F-BF42-B69F-687B-2C948CA2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AD0810-4A88-4D47-6CAC-620578B0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Diff-Pruning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166C70C-9E2C-7A0F-F032-BEBAEC310F7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S-Diff-Pruning</a:t>
                </a:r>
                <a:r>
                  <a:rPr lang="zh-CN" altLang="en-US" dirty="0"/>
                  <a:t>将参数根据结构进行分组，例如一个层的所有权重为一组。除了已有的掩码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zh-CN" altLang="en-US" dirty="0"/>
                  <a:t>，额外引入一个组内共享掩码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zh-CN" altLang="en-US" dirty="0"/>
                  <a:t>。一个参数最终被保留，当且仅当它自身的掩码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和它所属的组的共享掩码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  <m:sup>
                        <m:r>
                          <a:rPr lang="zh-CN" alt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</m:oMath>
                </a14:m>
                <a:r>
                  <a:rPr lang="zh-CN" altLang="en-US" dirty="0"/>
                  <a:t>都为“开启”状态。正则项修正如下：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166C70C-9E2C-7A0F-F032-BEBAEC310F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6968CD1-C80E-9BF6-CB6F-29DB7910F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2D3F4D9-8397-8E3F-DE63-AE374C97D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627" y="2956104"/>
            <a:ext cx="7122161" cy="14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D5F24-5DB5-5CCE-6334-1C0FD1311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3AB9AC-DF7D-33D5-B4DA-CBAFEDFE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SPT </a:t>
            </a:r>
            <a:r>
              <a:rPr lang="zh-CN" altLang="en-US" dirty="0"/>
              <a:t>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0D4231-D499-CB07-E0F4-444E7C8A8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Adapter</a:t>
            </a:r>
            <a:r>
              <a:rPr lang="zh-CN" altLang="en-US" dirty="0"/>
              <a:t>、</a:t>
            </a:r>
            <a:r>
              <a:rPr lang="en-US" altLang="zh-CN" dirty="0" err="1"/>
              <a:t>LoRA</a:t>
            </a:r>
            <a:r>
              <a:rPr lang="zh-CN" altLang="en-US" dirty="0"/>
              <a:t>等方法通常在所有下游任务中都对模型相同的位置（例如，所有</a:t>
            </a:r>
            <a:r>
              <a:rPr lang="en-US" altLang="zh-CN" dirty="0"/>
              <a:t>Transformer</a:t>
            </a:r>
            <a:r>
              <a:rPr lang="zh-CN" altLang="en-US" dirty="0"/>
              <a:t>块的</a:t>
            </a:r>
            <a:r>
              <a:rPr lang="en-US" altLang="zh-CN" dirty="0"/>
              <a:t>self-attention</a:t>
            </a:r>
            <a:r>
              <a:rPr lang="zh-CN" altLang="en-US" dirty="0"/>
              <a:t>部分）插入可训练参数，而忽略了不同任务可能需要调整模型不同部分这一事实。</a:t>
            </a:r>
            <a:endParaRPr lang="en-US" altLang="zh-CN" dirty="0"/>
          </a:p>
          <a:p>
            <a:r>
              <a:rPr lang="en-US" altLang="zh-CN" dirty="0"/>
              <a:t>SPT</a:t>
            </a:r>
            <a:r>
              <a:rPr lang="zh-CN" altLang="en-US" dirty="0"/>
              <a:t>，</a:t>
            </a:r>
            <a:r>
              <a:rPr lang="en-US" altLang="zh-CN" dirty="0"/>
              <a:t>Sensitivity-Aware Visual Parameter-Efficient Fine-Tuning</a:t>
            </a:r>
            <a:r>
              <a:rPr lang="zh-CN" altLang="en-US" dirty="0"/>
              <a:t>：不应对所有任务都调整相同的参数，而应该根据具体任务，自适应地选择在哪里以及如何分配有限的可训练参数预算。</a:t>
            </a:r>
            <a:endParaRPr lang="en-US" altLang="zh-CN" dirty="0"/>
          </a:p>
          <a:p>
            <a:r>
              <a:rPr lang="en-US" altLang="zh-CN" dirty="0"/>
              <a:t>SPT</a:t>
            </a:r>
            <a:r>
              <a:rPr lang="zh-CN" altLang="en-US" dirty="0"/>
              <a:t>的核心思想是：首先识别出对于特定下游任务最重要的（即最“敏感”的）参数，然后根据一个固定的参数预算，智能地分配微调资源。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04B07E-0807-CEAE-D61D-4E0CB3AF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3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70E01-4F62-4EF8-C72A-4EA906ADA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C234540-4C88-15B6-6CC7-B3B8B283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SPT 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548A4D8-15DE-539E-DD8C-731FC68B576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理想情况下，一个参数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的敏感度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可以定义为：只微调这一个参数能给任务损失</a:t>
                </a:r>
                <a:r>
                  <a:rPr lang="en-US" altLang="zh-CN" dirty="0"/>
                  <a:t>(loss)</a:t>
                </a:r>
                <a:r>
                  <a:rPr lang="zh-CN" altLang="en-US" dirty="0"/>
                  <a:t>带来多大的降低。但为模型中所有参数进行这种完整的计算，成本是巨大的。</a:t>
                </a:r>
                <a:endParaRPr lang="en-US" altLang="zh-CN" dirty="0"/>
              </a:p>
              <a:p>
                <a:r>
                  <a:rPr lang="zh-CN" altLang="en-US" dirty="0"/>
                  <a:t>为此，</a:t>
                </a:r>
                <a:r>
                  <a:rPr lang="en-US" altLang="zh-CN" dirty="0"/>
                  <a:t>SPT</a:t>
                </a:r>
                <a:r>
                  <a:rPr lang="zh-CN" altLang="en-US" dirty="0"/>
                  <a:t>使用一阶泰勒展开来近似</a:t>
                </a:r>
                <a:r>
                  <a:rPr lang="en-US" altLang="zh-CN" dirty="0"/>
                  <a:t>loss</a:t>
                </a:r>
                <a:r>
                  <a:rPr lang="zh-CN" altLang="en-US" dirty="0"/>
                  <a:t>的变化，即参数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的敏感度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b="0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b="0" dirty="0"/>
                  <a:t>梯度。</a:t>
                </a:r>
                <a:endParaRPr lang="en-US" altLang="zh-CN" b="0" dirty="0"/>
              </a:p>
              <a:p>
                <a:r>
                  <a:rPr lang="zh-CN" altLang="en-US" dirty="0"/>
                  <a:t>进一步的，将参数更新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近似为单步梯度下降的结果，即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学习率。</a:t>
                </a:r>
                <a:endParaRPr lang="en-US" altLang="zh-CN" dirty="0"/>
              </a:p>
              <a:p>
                <a:r>
                  <a:rPr lang="zh-CN" altLang="en-US" dirty="0"/>
                  <a:t>由此，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由于</m:t>
                    </m:r>
                  </m:oMath>
                </a14:m>
                <a:r>
                  <a:rPr lang="zh-CN" altLang="en-US" b="0" dirty="0"/>
                  <a:t>对于所有参数来说学习率一致，因此在比较中忽略学习率。</a:t>
                </a:r>
                <a:endParaRPr lang="en-US" altLang="zh-CN" b="0" dirty="0"/>
              </a:p>
              <a:p>
                <a:r>
                  <a:rPr lang="zh-CN" altLang="en-US" dirty="0"/>
                  <a:t> 因此，一个参数的敏感度可以直接用它在任务数据上的梯度的平方来衡量。梯度越大，说明该参数对当前任务的损失影响越大，调整它可能带来的收益也越大，因此它就越“敏感”。</a:t>
                </a:r>
                <a:endParaRPr lang="en-US" altLang="zh-CN" dirty="0"/>
              </a:p>
              <a:p>
                <a:r>
                  <a:rPr lang="zh-CN" altLang="en-US" dirty="0"/>
                  <a:t>实际操作中，选取部分训练样本，进行参数梯度的计算，从而近似得到所有参数的敏感度。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548A4D8-15DE-539E-DD8C-731FC68B57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428A472-5AEB-6EDC-8DB3-02A7FA89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2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LoRA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Low-Rank Adaptation</a:t>
                </a:r>
                <a:r>
                  <a:rPr lang="zh-CN" altLang="en-US" dirty="0"/>
                  <a:t>：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调整的参数主要是</a:t>
                </a:r>
                <a:r>
                  <a:rPr lang="en-US" altLang="zh-CN" dirty="0"/>
                  <a:t>Self-Attention</a:t>
                </a:r>
                <a:r>
                  <a:rPr lang="zh-CN" altLang="zh-CN" dirty="0"/>
                  <a:t>里的四个权重矩阵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zh-CN" dirty="0"/>
                  <a:t>（</a:t>
                </a:r>
                <a:r>
                  <a:rPr lang="en-US" altLang="zh-CN" dirty="0"/>
                  <a:t>query)</a:t>
                </a:r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dirty="0"/>
                  <a:t>（</a:t>
                </a:r>
                <a:r>
                  <a:rPr lang="en-US" altLang="zh-CN" dirty="0"/>
                  <a:t>key)</a:t>
                </a:r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dirty="0"/>
                  <a:t>(value)</a:t>
                </a:r>
                <a:r>
                  <a:rPr lang="zh-CN" altLang="zh-CN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dirty="0"/>
                  <a:t> (output)</a:t>
                </a:r>
                <a:r>
                  <a:rPr lang="zh-CN" altLang="en-US" dirty="0"/>
                  <a:t>，以及前馈层的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r>
                  <a:rPr lang="zh-CN" altLang="en-US" dirty="0"/>
                  <a:t> 。</a:t>
                </a:r>
                <a:r>
                  <a:rPr lang="en-US" altLang="zh-CN" dirty="0"/>
                  <a:t> </a:t>
                </a:r>
              </a:p>
              <a:p>
                <a:r>
                  <a:rPr lang="zh-CN" altLang="zh-CN" dirty="0"/>
                  <a:t>将权重矩阵记为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W</a:t>
                </a:r>
                <a:r>
                  <a:rPr lang="zh-CN" altLang="zh-CN" dirty="0"/>
                  <a:t>，</a:t>
                </a:r>
                <a:r>
                  <a:rPr lang="en-US" altLang="zh-CN" i="1" dirty="0" err="1">
                    <a:latin typeface="Cambria Math" panose="02040503050406030204" pitchFamily="18" charset="0"/>
                  </a:rPr>
                  <a:t>d×d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zh-CN" altLang="zh-CN" dirty="0"/>
                  <a:t>维，输入特征为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x</a:t>
                </a:r>
                <a:r>
                  <a:rPr lang="zh-CN" altLang="zh-CN" dirty="0"/>
                  <a:t>。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初始化两个矩阵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</a:t>
                </a:r>
                <a:r>
                  <a:rPr lang="zh-CN" altLang="zh-CN" dirty="0"/>
                  <a:t>和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B</a:t>
                </a:r>
                <a:r>
                  <a:rPr lang="zh-CN" altLang="zh-CN" dirty="0"/>
                  <a:t>，对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 </a:t>
                </a:r>
                <a:r>
                  <a:rPr lang="zh-CN" altLang="zh-CN" dirty="0"/>
                  <a:t>使用随机高斯初始化，将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B </a:t>
                </a:r>
                <a:r>
                  <a:rPr lang="zh-CN" altLang="zh-CN" dirty="0"/>
                  <a:t>初始化为</a:t>
                </a:r>
                <a:r>
                  <a:rPr lang="en-US" altLang="zh-CN" dirty="0"/>
                  <a:t>0</a:t>
                </a:r>
                <a:r>
                  <a:rPr lang="zh-CN" altLang="zh-CN" dirty="0"/>
                  <a:t>。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 </a:t>
                </a:r>
                <a:r>
                  <a:rPr lang="zh-CN" altLang="zh-CN" dirty="0"/>
                  <a:t>的维度为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r</a:t>
                </a:r>
                <a:r>
                  <a:rPr lang="zh-CN" altLang="zh-CN" i="1" dirty="0">
                    <a:latin typeface="Cambria Math" panose="02040503050406030204" pitchFamily="18" charset="0"/>
                  </a:rPr>
                  <a:t>×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d </a:t>
                </a:r>
                <a:r>
                  <a:rPr lang="zh-CN" altLang="zh-CN" dirty="0"/>
                  <a:t>维，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B </a:t>
                </a:r>
                <a:r>
                  <a:rPr lang="zh-CN" altLang="zh-CN" dirty="0"/>
                  <a:t>的维度为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d</a:t>
                </a:r>
                <a:r>
                  <a:rPr lang="zh-CN" altLang="zh-CN" i="1" dirty="0">
                    <a:latin typeface="Cambria Math" panose="02040503050406030204" pitchFamily="18" charset="0"/>
                  </a:rPr>
                  <a:t>×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r </a:t>
                </a:r>
                <a:r>
                  <a:rPr lang="zh-CN" altLang="zh-CN" dirty="0"/>
                  <a:t>维。其中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r </a:t>
                </a:r>
                <a:r>
                  <a:rPr lang="zh-CN" altLang="zh-CN" dirty="0"/>
                  <a:t>是</a:t>
                </a:r>
                <a:r>
                  <a:rPr lang="en-US" altLang="zh-CN" dirty="0"/>
                  <a:t>rank</a:t>
                </a:r>
                <a:r>
                  <a:rPr lang="zh-CN" altLang="zh-CN" dirty="0"/>
                  <a:t>秩，远小于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d</a:t>
                </a:r>
                <a:r>
                  <a:rPr lang="zh-CN" altLang="zh-CN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形状&#10;&#10;AI 生成的内容可能不正确。">
            <a:extLst>
              <a:ext uri="{FF2B5EF4-FFF2-40B4-BE49-F238E27FC236}">
                <a16:creationId xmlns:a16="http://schemas.microsoft.com/office/drawing/2014/main" id="{DD4C03AA-82A3-97EA-A2C0-E743C8CF4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66" y="3489675"/>
            <a:ext cx="4206794" cy="30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7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B4642-0E07-0B9A-2A4A-48B08A8C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EF786D-906A-107F-1212-58BA2019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SPT </a:t>
            </a:r>
            <a:r>
              <a:rPr lang="zh-CN" altLang="en-US" dirty="0"/>
              <a:t>微调原理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7DC552F-15DD-7573-0E06-837799D141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1202605" cy="4994910"/>
              </a:xfrm>
            </p:spPr>
            <p:txBody>
              <a:bodyPr/>
              <a:lstStyle/>
              <a:p>
                <a:r>
                  <a:rPr lang="zh-CN" altLang="en-US" b="0" dirty="0"/>
                  <a:t>对于微调参数的选择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SPT</a:t>
                </a:r>
                <a:r>
                  <a:rPr lang="zh-CN" altLang="en-US" dirty="0"/>
                  <a:t>综合考虑了非结构化与结构化微调策略。</a:t>
                </a:r>
                <a:endParaRPr lang="en-US" altLang="zh-CN" dirty="0"/>
              </a:p>
              <a:p>
                <a:r>
                  <a:rPr lang="zh-CN" altLang="en-US" b="0" dirty="0"/>
                  <a:t>具体来说，首先依据</a:t>
                </a:r>
                <a:r>
                  <a:rPr lang="zh-CN" altLang="en-US" dirty="0"/>
                  <a:t>敏感度得分 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，选出 </a:t>
                </a:r>
                <a:r>
                  <a:rPr lang="en-US" altLang="zh-CN" dirty="0"/>
                  <a:t>Top-</a:t>
                </a:r>
                <a:r>
                  <a:rPr lang="el-GR" altLang="zh-CN" dirty="0"/>
                  <a:t>τ </a:t>
                </a:r>
                <a:r>
                  <a:rPr lang="zh-CN" altLang="en-US" dirty="0"/>
                  <a:t>的高敏感参数</a:t>
                </a:r>
                <a:r>
                  <a:rPr lang="zh-CN" altLang="en-US" b="0" dirty="0"/>
                  <a:t>。</a:t>
                </a:r>
                <a:endParaRPr lang="en-US" altLang="zh-CN" b="0" dirty="0"/>
              </a:p>
              <a:p>
                <a:r>
                  <a:rPr lang="zh-CN" altLang="en-US" dirty="0"/>
                  <a:t>结构化策略：以矩阵为微调单位，若矩阵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b="0" dirty="0"/>
                  <a:t>中的高敏感参数数量大于阈值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zh-CN" altLang="en-US" b="0" dirty="0"/>
                  <a:t>，则对整个矩阵进行微调，具体方法为</a:t>
                </a:r>
                <a:r>
                  <a:rPr lang="zh-CN" altLang="en-US" dirty="0"/>
                  <a:t>使用 </a:t>
                </a:r>
                <a:r>
                  <a:rPr lang="en-US" altLang="zh-CN" dirty="0" err="1"/>
                  <a:t>LoRA</a:t>
                </a:r>
                <a:r>
                  <a:rPr lang="zh-CN" altLang="en-US" dirty="0"/>
                  <a:t>或 </a:t>
                </a:r>
                <a:r>
                  <a:rPr lang="en-US" altLang="zh-CN" dirty="0"/>
                  <a:t>Adapter</a:t>
                </a:r>
                <a:r>
                  <a:rPr lang="zh-CN" altLang="en-US" dirty="0"/>
                  <a:t>，引入小的、新的可训练模块。（如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b="0" dirty="0"/>
                  <a:t>非结构化策略：</a:t>
                </a:r>
                <a:r>
                  <a:rPr lang="zh-CN" altLang="en-US" dirty="0"/>
                  <a:t>若矩阵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中的高敏感参数数量小于阈值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zh-CN" altLang="en-US" b="0" dirty="0"/>
                  <a:t>，</a:t>
                </a:r>
                <a:r>
                  <a:rPr lang="zh-CN" altLang="en-US" dirty="0"/>
                  <a:t>只更新掩码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标记的高敏感参数，其中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zh-CN" altLang="en-US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b="0" dirty="0"/>
                  <a:t>的梯度。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en-US" altLang="zh-CN" dirty="0"/>
                  <a:t>SPT</a:t>
                </a:r>
                <a:r>
                  <a:rPr lang="zh-CN" altLang="en-US" dirty="0"/>
                  <a:t>自适应地结合了结构化和非结构化调优粒度，对应实现了更强的表示能力和更高的灵活性，并将训练参数控制在了预算内。</a:t>
                </a:r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7DC552F-15DD-7573-0E06-837799D14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1202605" cy="4994910"/>
              </a:xfrm>
              <a:blipFill>
                <a:blip r:embed="rId2"/>
                <a:stretch>
                  <a:fillRect l="-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AB83651-1F76-735D-FCC6-A17BD00C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781" y="6181948"/>
            <a:ext cx="2764297" cy="589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424B40-1E3F-8C09-DE40-51C59943B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783" y="4367130"/>
            <a:ext cx="7378162" cy="78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6EB4EA-00FF-C845-A2BB-AECE1AD7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9F2412-4EAF-7C49-B8F6-16B305F6E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：</a:t>
            </a:r>
            <a:r>
              <a:rPr lang="en-US" altLang="zh-CN" dirty="0"/>
              <a:t>Low-Rank Adaptation of Large Language Models</a:t>
            </a:r>
            <a:r>
              <a:rPr lang="zh-CN" altLang="en-US" dirty="0"/>
              <a:t>，</a:t>
            </a:r>
            <a:r>
              <a:rPr lang="en-US" altLang="zh-CN" dirty="0">
                <a:hlinkClick r:id="rId2"/>
              </a:rPr>
              <a:t>https://arxiv.org/abs/2106.09685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VoRA</a:t>
            </a:r>
            <a:r>
              <a:rPr lang="zh-CN" altLang="en-US" dirty="0"/>
              <a:t>：</a:t>
            </a:r>
            <a:r>
              <a:rPr lang="en-US" altLang="zh-CN" dirty="0"/>
              <a:t>Vision as </a:t>
            </a:r>
            <a:r>
              <a:rPr lang="en-US" altLang="zh-CN" dirty="0" err="1"/>
              <a:t>LoRA</a:t>
            </a:r>
            <a:r>
              <a:rPr lang="zh-CN" altLang="en-US" dirty="0"/>
              <a:t>，</a:t>
            </a:r>
            <a:r>
              <a:rPr lang="en-US" altLang="zh-CN" dirty="0"/>
              <a:t> https://arxiv.org/abs/2503.20680</a:t>
            </a:r>
          </a:p>
          <a:p>
            <a:r>
              <a:rPr lang="en-US" altLang="zh-CN" dirty="0" err="1"/>
              <a:t>AdaLoRA</a:t>
            </a:r>
            <a:r>
              <a:rPr lang="zh-CN" altLang="en-US" dirty="0"/>
              <a:t>：</a:t>
            </a:r>
            <a:r>
              <a:rPr lang="en-US" altLang="zh-CN" dirty="0"/>
              <a:t>Adaptive Budget Allocation For Parameter-Efficient Fine-Tuning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https://arxiv.org/abs/2303.10512</a:t>
            </a:r>
            <a:endParaRPr lang="en-US" altLang="zh-CN" dirty="0"/>
          </a:p>
          <a:p>
            <a:r>
              <a:rPr lang="en-US" altLang="zh-CN" dirty="0" err="1"/>
              <a:t>DoRA</a:t>
            </a:r>
            <a:r>
              <a:rPr lang="zh-CN" altLang="en-US" dirty="0"/>
              <a:t>：</a:t>
            </a:r>
            <a:r>
              <a:rPr lang="en-US" altLang="zh-CN" dirty="0"/>
              <a:t>Weight-Decomposed Low-Rank Adaptation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https://arxiv.org/abs/2402.09353</a:t>
            </a:r>
            <a:endParaRPr lang="en-US" altLang="zh-CN" dirty="0"/>
          </a:p>
          <a:p>
            <a:r>
              <a:rPr lang="en-US" altLang="zh-CN" dirty="0"/>
              <a:t>Diff-Pruning</a:t>
            </a:r>
            <a:r>
              <a:rPr lang="zh-CN" altLang="en-US" dirty="0"/>
              <a:t>：</a:t>
            </a:r>
            <a:r>
              <a:rPr lang="en-US" altLang="zh-CN" dirty="0"/>
              <a:t>Parameter-Efficient Transfer Learning with Diff Pruning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>
                <a:hlinkClick r:id="rId5"/>
              </a:rPr>
              <a:t>https://arxiv.org/abs/2012.07463</a:t>
            </a:r>
            <a:endParaRPr lang="en-US" altLang="zh-CN" dirty="0"/>
          </a:p>
          <a:p>
            <a:r>
              <a:rPr lang="en-US" altLang="zh-CN" dirty="0"/>
              <a:t>SARA</a:t>
            </a:r>
            <a:r>
              <a:rPr lang="zh-CN" altLang="en-US" dirty="0"/>
              <a:t>：</a:t>
            </a:r>
            <a:r>
              <a:rPr lang="en-US" altLang="zh-CN" dirty="0"/>
              <a:t>Sparse Low-rank Adaptation of Pre-trained Language Models</a:t>
            </a:r>
            <a:r>
              <a:rPr lang="zh-CN" altLang="en-US" dirty="0"/>
              <a:t>，</a:t>
            </a:r>
            <a:r>
              <a:rPr lang="en-US" altLang="zh-CN" dirty="0"/>
              <a:t> https://arxiv.org/abs/2311.11696</a:t>
            </a:r>
          </a:p>
          <a:p>
            <a:r>
              <a:rPr lang="en-US" altLang="zh-CN" dirty="0"/>
              <a:t>SPT</a:t>
            </a:r>
            <a:r>
              <a:rPr lang="zh-CN" altLang="en-US" dirty="0"/>
              <a:t>：</a:t>
            </a:r>
            <a:r>
              <a:rPr lang="en-US" altLang="zh-CN" dirty="0"/>
              <a:t>Sensitivity-aware visual parameter-efficient fine-tuning</a:t>
            </a:r>
            <a:r>
              <a:rPr lang="zh-CN" altLang="en-US" dirty="0"/>
              <a:t>，</a:t>
            </a:r>
            <a:r>
              <a:rPr lang="en-US" altLang="zh-CN" dirty="0"/>
              <a:t>https://arxiv.org/abs/2303.08566</a:t>
            </a:r>
          </a:p>
        </p:txBody>
      </p:sp>
    </p:spTree>
    <p:extLst>
      <p:ext uri="{BB962C8B-B14F-4D97-AF65-F5344CB8AC3E}">
        <p14:creationId xmlns:p14="http://schemas.microsoft.com/office/powerpoint/2010/main" val="128920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B776-DB53-1CDC-4F17-EC1F4F111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E3BF5B-E6ED-728C-505D-AAC207C3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1F01CF-E83B-B670-EFBD-A1A9A1AF0D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zh-CN" dirty="0"/>
                  <a:t>在前向传播的过程中，输出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h</a:t>
                </a:r>
                <a:r>
                  <a:rPr lang="zh-CN" altLang="zh-CN" dirty="0"/>
                  <a:t>不再是原始权重矩阵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，而是加上了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𝐵𝐴𝑥</m:t>
                    </m:r>
                  </m:oMath>
                </a14:m>
                <a:r>
                  <a:rPr lang="zh-CN" altLang="zh-CN" dirty="0"/>
                  <a:t>，并加入参数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α </a:t>
                </a:r>
                <a:r>
                  <a:rPr lang="zh-CN" altLang="zh-CN" dirty="0"/>
                  <a:t>缩放</a:t>
                </a:r>
                <a:r>
                  <a:rPr lang="en-US" altLang="zh-CN" dirty="0"/>
                  <a:t> ∆</a:t>
                </a:r>
                <a:r>
                  <a:rPr lang="en-US" altLang="zh-CN" i="1" dirty="0" err="1">
                    <a:latin typeface="Cambria Math" panose="02040503050406030204" pitchFamily="18" charset="0"/>
                  </a:rPr>
                  <a:t>Wx</a:t>
                </a:r>
                <a:r>
                  <a:rPr lang="zh-CN" altLang="zh-CN" dirty="0"/>
                  <a:t> ，如下式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zh-CN" dirty="0"/>
                  <a:t>在参数更新时，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冻结了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权重，只更新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。微调结束后，保留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zh-CN" dirty="0"/>
                  <a:t>作为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矩阵，推理时用。为了减少推理延迟，可以将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r>
                  <a:rPr lang="zh-CN" altLang="zh-CN" dirty="0"/>
                  <a:t>矩阵与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合并。</a:t>
                </a:r>
                <a:endParaRPr lang="en-US" altLang="zh-CN" dirty="0"/>
              </a:p>
              <a:p>
                <a:r>
                  <a:rPr lang="zh-CN" altLang="zh-CN" dirty="0"/>
                  <a:t>以</a:t>
                </a:r>
                <a:r>
                  <a:rPr lang="en-US" altLang="zh-CN" dirty="0"/>
                  <a:t>query</a:t>
                </a:r>
                <a:r>
                  <a:rPr lang="zh-CN" altLang="zh-CN" dirty="0"/>
                  <a:t>值的计算为例，使用</a:t>
                </a:r>
                <a:r>
                  <a:rPr lang="en-US" altLang="zh-CN" dirty="0" err="1"/>
                  <a:t>LoRA</a:t>
                </a:r>
                <a:r>
                  <a:rPr lang="zh-CN" altLang="zh-CN" dirty="0"/>
                  <a:t>权重后</a:t>
                </a:r>
                <a:r>
                  <a:rPr lang="zh-CN" altLang="en-US" dirty="0"/>
                  <a:t>，计算方式</a:t>
                </a:r>
                <a:r>
                  <a:rPr lang="zh-CN" altLang="zh-CN" dirty="0"/>
                  <a:t>如下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zh-CN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1F01CF-E83B-B670-EFBD-A1A9A1AF0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0" r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BC63066-8CD1-6D13-EC10-66DE5814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59" y="2435332"/>
            <a:ext cx="4484579" cy="438496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8CFAE7C-14C5-59B1-7D89-30FA79C30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992970"/>
              </p:ext>
            </p:extLst>
          </p:nvPr>
        </p:nvGraphicFramePr>
        <p:xfrm>
          <a:off x="5461000" y="2946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1000" y="2946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 descr="文本, 徽标&#10;&#10;描述已自动生成">
            <a:extLst>
              <a:ext uri="{FF2B5EF4-FFF2-40B4-BE49-F238E27FC236}">
                <a16:creationId xmlns:a16="http://schemas.microsoft.com/office/drawing/2014/main" id="{3F759B0A-FFF3-A1D7-4CAB-CF1B1DF44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292" y="4826840"/>
            <a:ext cx="3276783" cy="5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D07F-62FE-701E-AEEB-3BE249444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4BFBCB-0FFD-5E8F-3138-1B16E5E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微调原理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2FEE3E-D269-EB4B-5D76-B21344C9D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zh-CN" dirty="0"/>
              <a:t>的高效性主要来源于低秩。通过低秩近似，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能够捕捉到数据的主要变化方向，并在保证模型表达能力的前提下，通过调整少量参数实现对模型的微调。</a:t>
            </a:r>
            <a:endParaRPr lang="en-US" altLang="zh-CN" dirty="0"/>
          </a:p>
          <a:p>
            <a:r>
              <a:rPr lang="zh-CN" altLang="zh-CN" dirty="0"/>
              <a:t>因此，如何为不同任务选择合适的秩</a:t>
            </a:r>
            <a:r>
              <a:rPr lang="en-US" altLang="zh-CN" dirty="0"/>
              <a:t> r </a:t>
            </a:r>
            <a:r>
              <a:rPr lang="zh-CN" altLang="zh-CN" dirty="0"/>
              <a:t>是一个关键问题，</a:t>
            </a:r>
            <a:r>
              <a:rPr lang="en-US" altLang="zh-CN" dirty="0"/>
              <a:t>r</a:t>
            </a:r>
            <a:r>
              <a:rPr lang="zh-CN" altLang="zh-CN" dirty="0"/>
              <a:t>的取值一般为</a:t>
            </a:r>
            <a:r>
              <a:rPr lang="en-US" altLang="zh-CN" dirty="0"/>
              <a:t>4</a:t>
            </a:r>
            <a:r>
              <a:rPr lang="zh-CN" altLang="zh-CN" dirty="0"/>
              <a:t>到</a:t>
            </a:r>
            <a:r>
              <a:rPr lang="en-US" altLang="zh-CN" dirty="0"/>
              <a:t>64</a:t>
            </a:r>
            <a:r>
              <a:rPr lang="zh-CN" altLang="zh-CN" dirty="0"/>
              <a:t>不等。一般来说简单任务需要的秩不大，而高难度任务需要较高的秩。</a:t>
            </a:r>
            <a:endParaRPr lang="en-US" altLang="zh-CN" dirty="0"/>
          </a:p>
          <a:p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不需要在模型中引入新的模块或网络结构，而是直接对现有的线性层进行调整。这使得</a:t>
            </a:r>
            <a:r>
              <a:rPr lang="en-US" altLang="zh-CN" dirty="0"/>
              <a:t> 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的参数效率更高，且不增加模型的计算复杂度。与</a:t>
            </a:r>
            <a:r>
              <a:rPr lang="en-US" altLang="zh-CN" dirty="0"/>
              <a:t>prompt-base</a:t>
            </a:r>
            <a:r>
              <a:rPr lang="zh-CN" altLang="en-US" dirty="0"/>
              <a:t>微调算法</a:t>
            </a:r>
            <a:r>
              <a:rPr lang="zh-CN" altLang="zh-CN" dirty="0"/>
              <a:t>相比，</a:t>
            </a:r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zh-CN" dirty="0"/>
              <a:t>的低秩矩阵分解能够在更深层次上调整模型的表示能力，而不仅仅是影响输入层或局部区域。</a:t>
            </a:r>
          </a:p>
          <a:p>
            <a:endParaRPr lang="zh-CN" altLang="zh-CN" dirty="0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5E6C3F0-5A58-88A9-8CC3-6D53757D4E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61000" y="2946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198720" progId="Equation.DSMT4">
                  <p:embed/>
                </p:oleObj>
              </mc:Choice>
              <mc:Fallback>
                <p:oleObj name="Equation" r:id="rId2" imgW="914400" imgH="19872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8CFAE7C-14C5-59B1-7D89-30FA79C30A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61000" y="2946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417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8D41C-09B0-F99F-E525-1B46FC7C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E68BEF-5A3E-ED23-8CEB-06AC89BC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en-US" altLang="zh-CN" dirty="0"/>
              <a:t> </a:t>
            </a:r>
            <a:r>
              <a:rPr lang="zh-CN" altLang="en-US" dirty="0"/>
              <a:t>微调效果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81D143-C8CD-760E-5695-72C2269F0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训练效率提升：</a:t>
            </a:r>
            <a:r>
              <a:rPr lang="zh-CN" altLang="en-US" dirty="0"/>
              <a:t>训练参数量一般低于总体参数的</a:t>
            </a:r>
            <a:r>
              <a:rPr lang="en-US" altLang="zh-CN" dirty="0"/>
              <a:t>1%</a:t>
            </a:r>
            <a:r>
              <a:rPr lang="zh-CN" altLang="en-US" dirty="0"/>
              <a:t>，训练速度可提升数倍至数十倍，显存占用大幅降低，消费级显卡即可微调。</a:t>
            </a:r>
            <a:endParaRPr lang="en-US" altLang="zh-CN" dirty="0"/>
          </a:p>
          <a:p>
            <a:r>
              <a:rPr lang="zh-CN" altLang="en-US" b="1" dirty="0"/>
              <a:t>存储节省：</a:t>
            </a:r>
            <a:r>
              <a:rPr lang="en-US" altLang="zh-CN" dirty="0" err="1"/>
              <a:t>LoRA</a:t>
            </a:r>
            <a:r>
              <a:rPr lang="zh-CN" altLang="en-US" dirty="0"/>
              <a:t>模型文件极小，通常仅为几 </a:t>
            </a:r>
            <a:r>
              <a:rPr lang="en-US" altLang="zh-CN" dirty="0"/>
              <a:t>MB </a:t>
            </a:r>
            <a:r>
              <a:rPr lang="zh-CN" altLang="en-US" dirty="0"/>
              <a:t>到几百 </a:t>
            </a:r>
            <a:r>
              <a:rPr lang="en-US" altLang="zh-CN" dirty="0"/>
              <a:t>MB</a:t>
            </a:r>
            <a:r>
              <a:rPr lang="zh-CN" altLang="en-US" dirty="0"/>
              <a:t>，便于分发管理。</a:t>
            </a:r>
            <a:endParaRPr lang="en-US" altLang="zh-CN" dirty="0"/>
          </a:p>
          <a:p>
            <a:r>
              <a:rPr lang="zh-CN" altLang="en-US" b="1" dirty="0"/>
              <a:t>即插即用：</a:t>
            </a:r>
            <a:r>
              <a:rPr lang="zh-CN" altLang="en-US" dirty="0"/>
              <a:t>一个基础模型可搭配多个不同</a:t>
            </a:r>
            <a:r>
              <a:rPr lang="en-US" altLang="zh-CN" dirty="0" err="1"/>
              <a:t>LoRA</a:t>
            </a:r>
            <a:r>
              <a:rPr lang="zh-CN" altLang="en-US" dirty="0"/>
              <a:t>模型文件，实现多种效果。</a:t>
            </a:r>
            <a:endParaRPr lang="en-US" altLang="zh-CN" dirty="0"/>
          </a:p>
          <a:p>
            <a:r>
              <a:rPr lang="zh-CN" altLang="en-US" b="1" dirty="0"/>
              <a:t>高质量微调：</a:t>
            </a:r>
            <a:r>
              <a:rPr lang="zh-CN" altLang="en-US" dirty="0"/>
              <a:t>性能媲美全量微调，且不易“遗忘”。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083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14792-9CB0-622D-E5AC-6E41DCFF3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76E3B9-4635-20B8-0D03-1F2CDB69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多模态应用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A1FC14-2D90-AF53-8690-95B7A5E1C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60170"/>
            <a:ext cx="6160076" cy="4994910"/>
          </a:xfrm>
        </p:spPr>
        <p:txBody>
          <a:bodyPr/>
          <a:lstStyle/>
          <a:p>
            <a:r>
              <a:rPr lang="zh-CN" altLang="en-US" dirty="0"/>
              <a:t>现有多模态模型，依赖一个独立的、预训练的视觉模型（如 </a:t>
            </a:r>
            <a:r>
              <a:rPr lang="en-US" altLang="zh-CN" dirty="0"/>
              <a:t>ViT</a:t>
            </a:r>
            <a:r>
              <a:rPr lang="zh-CN" altLang="en-US" dirty="0"/>
              <a:t>）来提取图像特征。</a:t>
            </a:r>
            <a:endParaRPr lang="en-US" altLang="zh-CN" dirty="0"/>
          </a:p>
          <a:p>
            <a:r>
              <a:rPr lang="zh-CN" altLang="en-US" dirty="0"/>
              <a:t>推理时，</a:t>
            </a:r>
            <a:r>
              <a:rPr lang="en-US" altLang="zh-CN" dirty="0"/>
              <a:t>ViT </a:t>
            </a:r>
            <a:r>
              <a:rPr lang="zh-CN" altLang="en-US" dirty="0"/>
              <a:t>和连接器是额外且独立的模块，这增加了计算成本和内存占用。</a:t>
            </a:r>
            <a:endParaRPr lang="en-US" altLang="zh-CN" dirty="0"/>
          </a:p>
          <a:p>
            <a:r>
              <a:rPr lang="zh-CN" altLang="en-US" dirty="0"/>
              <a:t>工作流程是串行的，</a:t>
            </a:r>
            <a:r>
              <a:rPr lang="en-US" altLang="zh-CN" dirty="0"/>
              <a:t>LLM </a:t>
            </a:r>
            <a:r>
              <a:rPr lang="zh-CN" altLang="en-US" dirty="0"/>
              <a:t>必须等待 </a:t>
            </a:r>
            <a:r>
              <a:rPr lang="en-US" altLang="zh-CN" dirty="0"/>
              <a:t>ViT </a:t>
            </a:r>
            <a:r>
              <a:rPr lang="zh-CN" altLang="en-US" dirty="0"/>
              <a:t>完全处理完图像才能开始工作。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7DCD75-1DCE-E121-D7D5-962F89B5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867" b="11508"/>
          <a:stretch>
            <a:fillRect/>
          </a:stretch>
        </p:blipFill>
        <p:spPr>
          <a:xfrm>
            <a:off x="7146229" y="1048347"/>
            <a:ext cx="3960055" cy="523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8593A-5D9A-455A-1B96-B209088DF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1B8783-7B6F-C00F-0193-AB1115FA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LoRA</a:t>
            </a:r>
            <a:r>
              <a:rPr lang="zh-CN" altLang="en-US" dirty="0"/>
              <a:t> 多模态应用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C12A80-09E1-3B32-5EB3-6B7329267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60170"/>
            <a:ext cx="6688396" cy="4994910"/>
          </a:xfrm>
        </p:spPr>
        <p:txBody>
          <a:bodyPr/>
          <a:lstStyle/>
          <a:p>
            <a:r>
              <a:rPr lang="en-US" altLang="zh-CN" dirty="0" err="1"/>
              <a:t>VoRA</a:t>
            </a:r>
            <a:r>
              <a:rPr lang="zh-CN" altLang="en-US" dirty="0"/>
              <a:t>（</a:t>
            </a:r>
            <a:r>
              <a:rPr lang="en-US" altLang="zh-CN" dirty="0"/>
              <a:t>Vision as </a:t>
            </a:r>
            <a:r>
              <a:rPr lang="en-US" altLang="zh-CN" dirty="0" err="1"/>
              <a:t>LoRA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提出了一种颠覆性的解决方案：不再依赖外部视觉专家，而是让 </a:t>
            </a:r>
            <a:r>
              <a:rPr lang="en-US" altLang="zh-CN" dirty="0"/>
              <a:t>LLM </a:t>
            </a:r>
            <a:r>
              <a:rPr lang="zh-CN" altLang="en-US" dirty="0"/>
              <a:t>自己“学会”看图。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LLM</a:t>
            </a:r>
            <a:r>
              <a:rPr lang="zh-CN" altLang="en-US" dirty="0"/>
              <a:t>的每一层线性层中，都加入专门用于处理视觉信息的低秩适配器（</a:t>
            </a:r>
            <a:r>
              <a:rPr lang="en-US" altLang="zh-CN" dirty="0"/>
              <a:t>LoRA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在训练时，冻结</a:t>
            </a:r>
            <a:r>
              <a:rPr lang="en-US" altLang="zh-CN" dirty="0"/>
              <a:t>LLM</a:t>
            </a:r>
            <a:r>
              <a:rPr lang="zh-CN" altLang="en-US" dirty="0"/>
              <a:t>的原始参数，只训练这些新加入的</a:t>
            </a:r>
            <a:r>
              <a:rPr lang="en-US" altLang="zh-CN" dirty="0" err="1"/>
              <a:t>LoRA</a:t>
            </a:r>
            <a:r>
              <a:rPr lang="zh-CN" altLang="en-US" dirty="0"/>
              <a:t>层和轻量级的图像嵌入层。</a:t>
            </a:r>
            <a:endParaRPr lang="en-US" altLang="zh-CN" dirty="0"/>
          </a:p>
          <a:p>
            <a:r>
              <a:rPr lang="zh-CN" altLang="en-US" dirty="0"/>
              <a:t>将“视觉”能力，直接集成到 </a:t>
            </a:r>
            <a:r>
              <a:rPr lang="en-US" altLang="zh-CN" dirty="0"/>
              <a:t>LLM </a:t>
            </a:r>
            <a:r>
              <a:rPr lang="zh-CN" altLang="en-US" dirty="0"/>
              <a:t>内部。</a:t>
            </a:r>
            <a:endParaRPr lang="en-US" altLang="zh-CN" dirty="0"/>
          </a:p>
          <a:p>
            <a:r>
              <a:rPr lang="zh-CN" altLang="en-US" dirty="0"/>
              <a:t>将语言能力（在冻结的</a:t>
            </a:r>
            <a:r>
              <a:rPr lang="en-US" altLang="zh-CN" dirty="0"/>
              <a:t>LLM</a:t>
            </a:r>
            <a:r>
              <a:rPr lang="zh-CN" altLang="en-US" dirty="0"/>
              <a:t>中）和新学习的视觉能力（在</a:t>
            </a:r>
            <a:r>
              <a:rPr lang="en-US" altLang="zh-CN" dirty="0"/>
              <a:t>LoRA</a:t>
            </a:r>
            <a:r>
              <a:rPr lang="zh-CN" altLang="en-US" dirty="0"/>
              <a:t>层中）解耦，从而避免了直接训练整个模型时可能出现的训练不稳定或“灾难性遗忘”问题。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B924CE-F836-1060-56FF-C54A673A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555" b="10824"/>
          <a:stretch>
            <a:fillRect/>
          </a:stretch>
        </p:blipFill>
        <p:spPr>
          <a:xfrm>
            <a:off x="7386050" y="959309"/>
            <a:ext cx="3707461" cy="52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3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A27BA-FBE6-53DE-CB8D-BEDFCC51C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8616F22-50F3-8F84-CCAE-1CACE331EE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</a:t>
            </a:r>
            <a:r>
              <a:rPr lang="en-US" altLang="zh-CN" dirty="0" err="1">
                <a:latin typeface="Gill Sans MT" panose="020B0502020104020203" pitchFamily="34" charset="0"/>
              </a:rPr>
              <a:t>LoRA</a:t>
            </a:r>
            <a:r>
              <a:rPr lang="zh-CN" altLang="en-US" dirty="0">
                <a:latin typeface="Gill Sans MT" panose="020B0502020104020203" pitchFamily="34" charset="0"/>
              </a:rPr>
              <a:t> 变体算法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763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30047</TotalTime>
  <Words>3049</Words>
  <Application>Microsoft Office PowerPoint</Application>
  <PresentationFormat>自定义</PresentationFormat>
  <Paragraphs>156</Paragraphs>
  <Slides>31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ACGN-MiaoGB-Flash</vt:lpstr>
      <vt:lpstr>Futura Medium</vt:lpstr>
      <vt:lpstr>微软雅黑</vt:lpstr>
      <vt:lpstr>微软雅黑</vt:lpstr>
      <vt:lpstr>Arial</vt:lpstr>
      <vt:lpstr>Calibri</vt:lpstr>
      <vt:lpstr>Cambria Math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Equation</vt:lpstr>
      <vt:lpstr>PowerPoint 演示文稿</vt:lpstr>
      <vt:lpstr>PowerPoint 演示文稿</vt:lpstr>
      <vt:lpstr>LoRA 微调原理</vt:lpstr>
      <vt:lpstr>LoRA 微调原理</vt:lpstr>
      <vt:lpstr>LoRA 微调原理</vt:lpstr>
      <vt:lpstr>LoRA 微调效果</vt:lpstr>
      <vt:lpstr>LoRA 多模态应用</vt:lpstr>
      <vt:lpstr>LoRA 多模态应用</vt:lpstr>
      <vt:lpstr>PowerPoint 演示文稿</vt:lpstr>
      <vt:lpstr>AdaLoRA微调原理</vt:lpstr>
      <vt:lpstr>AdaLoRA微调原理</vt:lpstr>
      <vt:lpstr>AdaLoRA微调原理</vt:lpstr>
      <vt:lpstr>AdaLoRA微调原理</vt:lpstr>
      <vt:lpstr>AdaLoRA微调原理</vt:lpstr>
      <vt:lpstr>DoRA 微调原理</vt:lpstr>
      <vt:lpstr>DoRA 微调原理</vt:lpstr>
      <vt:lpstr>DoRA 微调原理</vt:lpstr>
      <vt:lpstr>PowerPoint 演示文稿</vt:lpstr>
      <vt:lpstr>Diff-Pruning 微调原理</vt:lpstr>
      <vt:lpstr>Diff-Pruning 微调原理</vt:lpstr>
      <vt:lpstr>Diff-Pruning 微调原理</vt:lpstr>
      <vt:lpstr>Diff-Pruning 微调原理</vt:lpstr>
      <vt:lpstr>SARA 微调原理</vt:lpstr>
      <vt:lpstr>SARA 微调原理</vt:lpstr>
      <vt:lpstr>PowerPoint 演示文稿</vt:lpstr>
      <vt:lpstr>Diff-Pruning 微调原理</vt:lpstr>
      <vt:lpstr>Diff-Pruning 微调原理</vt:lpstr>
      <vt:lpstr>SPT 微调原理</vt:lpstr>
      <vt:lpstr>SPT 微调原理</vt:lpstr>
      <vt:lpstr>SPT 微调原理</vt:lpstr>
      <vt:lpstr>Reference 引用&amp;参考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e12359</cp:lastModifiedBy>
  <cp:revision>9751</cp:revision>
  <cp:lastPrinted>2023-09-08T09:14:01Z</cp:lastPrinted>
  <dcterms:created xsi:type="dcterms:W3CDTF">2020-08-28T08:44:19Z</dcterms:created>
  <dcterms:modified xsi:type="dcterms:W3CDTF">2025-08-07T12:31:46Z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